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sldIdLst>
    <p:sldId id="256" r:id="rId5"/>
    <p:sldId id="257" r:id="rId6"/>
    <p:sldId id="258" r:id="rId7"/>
    <p:sldId id="259" r:id="rId8"/>
    <p:sldId id="260" r:id="rId9"/>
    <p:sldId id="261" r:id="rId10"/>
    <p:sldId id="262" r:id="rId11"/>
    <p:sldId id="263" r:id="rId12"/>
    <p:sldId id="264" r:id="rId13"/>
    <p:sldId id="267" r:id="rId14"/>
    <p:sldId id="268" r:id="rId15"/>
    <p:sldId id="269" r:id="rId16"/>
    <p:sldId id="270" r:id="rId17"/>
    <p:sldId id="271" r:id="rId18"/>
    <p:sldId id="272" r:id="rId19"/>
    <p:sldId id="273" r:id="rId20"/>
    <p:sldId id="274" r:id="rId21"/>
    <p:sldId id="265" r:id="rId22"/>
    <p:sldId id="275" r:id="rId23"/>
    <p:sldId id="276" r:id="rId24"/>
    <p:sldId id="277" r:id="rId25"/>
    <p:sldId id="278" r:id="rId26"/>
    <p:sldId id="279" r:id="rId27"/>
    <p:sldId id="280" r:id="rId28"/>
    <p:sldId id="281" r:id="rId29"/>
    <p:sldId id="282" r:id="rId30"/>
    <p:sldId id="283" r:id="rId31"/>
    <p:sldId id="284" r:id="rId32"/>
    <p:sldId id="285" r:id="rId33"/>
    <p:sldId id="287"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a:t>Klik om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1/26/2021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1661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99104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845083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a:t>Klik om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4356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1/26/2021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09062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a:t>Klik om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352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a:t>Klik om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140959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7434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1/26/2021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038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8632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a:t>Klik om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1/26/2021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20303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58037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a:t>Klik om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84213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82289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95060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a:t>Klik om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3365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6996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1/26/2021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4500038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2D4F9-22B7-4A88-9B94-AFFDA66FDE92}"/>
              </a:ext>
            </a:extLst>
          </p:cNvPr>
          <p:cNvSpPr>
            <a:spLocks noGrp="1"/>
          </p:cNvSpPr>
          <p:nvPr>
            <p:ph type="ctrTitle"/>
          </p:nvPr>
        </p:nvSpPr>
        <p:spPr/>
        <p:txBody>
          <a:bodyPr/>
          <a:lstStyle/>
          <a:p>
            <a:r>
              <a:rPr lang="nl-NL" dirty="0"/>
              <a:t>Presenteren </a:t>
            </a:r>
          </a:p>
        </p:txBody>
      </p:sp>
      <p:sp>
        <p:nvSpPr>
          <p:cNvPr id="3" name="Ondertitel 2">
            <a:extLst>
              <a:ext uri="{FF2B5EF4-FFF2-40B4-BE49-F238E27FC236}">
                <a16:creationId xmlns:a16="http://schemas.microsoft.com/office/drawing/2014/main" id="{80C3861C-D1F2-49B8-9107-4D504C44451F}"/>
              </a:ext>
            </a:extLst>
          </p:cNvPr>
          <p:cNvSpPr>
            <a:spLocks noGrp="1"/>
          </p:cNvSpPr>
          <p:nvPr>
            <p:ph type="subTitle" idx="1"/>
          </p:nvPr>
        </p:nvSpPr>
        <p:spPr/>
        <p:txBody>
          <a:bodyPr>
            <a:normAutofit fontScale="92500" lnSpcReduction="10000"/>
          </a:bodyPr>
          <a:lstStyle/>
          <a:p>
            <a:r>
              <a:rPr lang="nl-NL" dirty="0"/>
              <a:t>Deel 2</a:t>
            </a:r>
          </a:p>
          <a:p>
            <a:r>
              <a:rPr lang="nl-NL" dirty="0"/>
              <a:t>Groene Lyceum</a:t>
            </a:r>
          </a:p>
        </p:txBody>
      </p:sp>
    </p:spTree>
    <p:extLst>
      <p:ext uri="{BB962C8B-B14F-4D97-AF65-F5344CB8AC3E}">
        <p14:creationId xmlns:p14="http://schemas.microsoft.com/office/powerpoint/2010/main" val="234918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2FCDF-7EA8-4299-A74B-0CAE854A9C80}"/>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951530F1-AAD8-447B-A2E4-22A1BFF4DBFE}"/>
              </a:ext>
            </a:extLst>
          </p:cNvPr>
          <p:cNvPicPr>
            <a:picLocks noGrp="1" noChangeAspect="1"/>
          </p:cNvPicPr>
          <p:nvPr>
            <p:ph idx="1"/>
          </p:nvPr>
        </p:nvPicPr>
        <p:blipFill>
          <a:blip r:embed="rId2"/>
          <a:stretch>
            <a:fillRect/>
          </a:stretch>
        </p:blipFill>
        <p:spPr>
          <a:xfrm>
            <a:off x="455419" y="764374"/>
            <a:ext cx="6033761" cy="3860636"/>
          </a:xfrm>
        </p:spPr>
      </p:pic>
      <p:pic>
        <p:nvPicPr>
          <p:cNvPr id="7" name="Afbeelding 6">
            <a:extLst>
              <a:ext uri="{FF2B5EF4-FFF2-40B4-BE49-F238E27FC236}">
                <a16:creationId xmlns:a16="http://schemas.microsoft.com/office/drawing/2014/main" id="{AEDA6A41-7279-483E-9B06-BEAF057D5150}"/>
              </a:ext>
            </a:extLst>
          </p:cNvPr>
          <p:cNvPicPr>
            <a:picLocks noChangeAspect="1"/>
          </p:cNvPicPr>
          <p:nvPr/>
        </p:nvPicPr>
        <p:blipFill>
          <a:blip r:embed="rId3"/>
          <a:stretch>
            <a:fillRect/>
          </a:stretch>
        </p:blipFill>
        <p:spPr>
          <a:xfrm>
            <a:off x="6096000" y="3547251"/>
            <a:ext cx="5640581" cy="3045485"/>
          </a:xfrm>
          <a:prstGeom prst="rect">
            <a:avLst/>
          </a:prstGeom>
        </p:spPr>
      </p:pic>
    </p:spTree>
    <p:extLst>
      <p:ext uri="{BB962C8B-B14F-4D97-AF65-F5344CB8AC3E}">
        <p14:creationId xmlns:p14="http://schemas.microsoft.com/office/powerpoint/2010/main" val="199868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E89F2-366C-4CD4-919E-620B52B7C5C6}"/>
              </a:ext>
            </a:extLst>
          </p:cNvPr>
          <p:cNvSpPr>
            <a:spLocks noGrp="1"/>
          </p:cNvSpPr>
          <p:nvPr>
            <p:ph type="title"/>
          </p:nvPr>
        </p:nvSpPr>
        <p:spPr/>
        <p:txBody>
          <a:bodyPr/>
          <a:lstStyle/>
          <a:p>
            <a:r>
              <a:rPr lang="nl-NL" dirty="0"/>
              <a:t>Presentatievormen</a:t>
            </a:r>
          </a:p>
        </p:txBody>
      </p:sp>
      <p:pic>
        <p:nvPicPr>
          <p:cNvPr id="5" name="Tijdelijke aanduiding voor inhoud 4">
            <a:extLst>
              <a:ext uri="{FF2B5EF4-FFF2-40B4-BE49-F238E27FC236}">
                <a16:creationId xmlns:a16="http://schemas.microsoft.com/office/drawing/2014/main" id="{B89C6068-15A6-470B-BCFE-DAC18D1768B1}"/>
              </a:ext>
            </a:extLst>
          </p:cNvPr>
          <p:cNvPicPr>
            <a:picLocks noGrp="1" noChangeAspect="1"/>
          </p:cNvPicPr>
          <p:nvPr>
            <p:ph idx="1"/>
          </p:nvPr>
        </p:nvPicPr>
        <p:blipFill>
          <a:blip r:embed="rId2"/>
          <a:stretch>
            <a:fillRect/>
          </a:stretch>
        </p:blipFill>
        <p:spPr>
          <a:xfrm>
            <a:off x="1858621" y="2186609"/>
            <a:ext cx="9288681" cy="3643626"/>
          </a:xfrm>
        </p:spPr>
      </p:pic>
    </p:spTree>
    <p:extLst>
      <p:ext uri="{BB962C8B-B14F-4D97-AF65-F5344CB8AC3E}">
        <p14:creationId xmlns:p14="http://schemas.microsoft.com/office/powerpoint/2010/main" val="184014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81EAC-8853-4551-8740-D397CE013F58}"/>
              </a:ext>
            </a:extLst>
          </p:cNvPr>
          <p:cNvSpPr>
            <a:spLocks noGrp="1"/>
          </p:cNvSpPr>
          <p:nvPr>
            <p:ph type="title"/>
          </p:nvPr>
        </p:nvSpPr>
        <p:spPr>
          <a:xfrm>
            <a:off x="490330" y="639316"/>
            <a:ext cx="11015870" cy="1418085"/>
          </a:xfrm>
        </p:spPr>
        <p:txBody>
          <a:bodyPr/>
          <a:lstStyle/>
          <a:p>
            <a:r>
              <a:rPr lang="nl-NL" dirty="0"/>
              <a:t>Horizontale       verticale plaatsing</a:t>
            </a:r>
          </a:p>
        </p:txBody>
      </p:sp>
      <p:sp>
        <p:nvSpPr>
          <p:cNvPr id="3" name="Tijdelijke aanduiding voor inhoud 2">
            <a:extLst>
              <a:ext uri="{FF2B5EF4-FFF2-40B4-BE49-F238E27FC236}">
                <a16:creationId xmlns:a16="http://schemas.microsoft.com/office/drawing/2014/main" id="{AB5411B2-92A5-439D-9A8E-FD4E7734F6DD}"/>
              </a:ext>
            </a:extLst>
          </p:cNvPr>
          <p:cNvSpPr>
            <a:spLocks noGrp="1"/>
          </p:cNvSpPr>
          <p:nvPr>
            <p:ph sz="half" idx="1"/>
          </p:nvPr>
        </p:nvSpPr>
        <p:spPr/>
        <p:txBody>
          <a:bodyPr>
            <a:normAutofit/>
          </a:bodyPr>
          <a:lstStyle/>
          <a:p>
            <a:r>
              <a:rPr lang="nl-NL" dirty="0"/>
              <a:t>Presentatie van een aantal exemplaren of varianten van een bepaald artikel naast elkaar op een schap.</a:t>
            </a:r>
          </a:p>
          <a:p>
            <a:r>
              <a:rPr lang="nl-NL" dirty="0"/>
              <a:t>de klant kan al lopend een keuze maken. </a:t>
            </a:r>
          </a:p>
          <a:p>
            <a:r>
              <a:rPr lang="nl-NL" dirty="0"/>
              <a:t>Het nadeel is dat niet alle artikelen even goed opvallen.</a:t>
            </a:r>
          </a:p>
        </p:txBody>
      </p:sp>
      <p:sp>
        <p:nvSpPr>
          <p:cNvPr id="4" name="Tijdelijke aanduiding voor inhoud 3">
            <a:extLst>
              <a:ext uri="{FF2B5EF4-FFF2-40B4-BE49-F238E27FC236}">
                <a16:creationId xmlns:a16="http://schemas.microsoft.com/office/drawing/2014/main" id="{66BB1EDE-655C-4663-BA2C-081A816906F9}"/>
              </a:ext>
            </a:extLst>
          </p:cNvPr>
          <p:cNvSpPr>
            <a:spLocks noGrp="1"/>
          </p:cNvSpPr>
          <p:nvPr>
            <p:ph sz="half" idx="2"/>
          </p:nvPr>
        </p:nvSpPr>
        <p:spPr/>
        <p:txBody>
          <a:bodyPr>
            <a:normAutofit/>
          </a:bodyPr>
          <a:lstStyle/>
          <a:p>
            <a:r>
              <a:rPr lang="nl-NL" dirty="0"/>
              <a:t>Bij een verticale presentatie presenteer je een aantal exemplaren of varianten van een bepaald artikel onder elkaar. Elk artikel valt evenveel op, doordat er van elk artikel ook een exemplaar op ooghoogte staat. </a:t>
            </a:r>
          </a:p>
          <a:p>
            <a:r>
              <a:rPr lang="nl-NL" dirty="0"/>
              <a:t>Deze presentatievorm is overzichtelijk en dwingt de klant tot stoppen.</a:t>
            </a:r>
          </a:p>
        </p:txBody>
      </p:sp>
    </p:spTree>
    <p:extLst>
      <p:ext uri="{BB962C8B-B14F-4D97-AF65-F5344CB8AC3E}">
        <p14:creationId xmlns:p14="http://schemas.microsoft.com/office/powerpoint/2010/main" val="67450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AB72D-409F-4BFC-98DF-826B0860A9C5}"/>
              </a:ext>
            </a:extLst>
          </p:cNvPr>
          <p:cNvSpPr>
            <a:spLocks noGrp="1"/>
          </p:cNvSpPr>
          <p:nvPr>
            <p:ph type="title"/>
          </p:nvPr>
        </p:nvSpPr>
        <p:spPr>
          <a:xfrm>
            <a:off x="685800" y="764373"/>
            <a:ext cx="10820400" cy="1170444"/>
          </a:xfrm>
        </p:spPr>
        <p:txBody>
          <a:bodyPr/>
          <a:lstStyle/>
          <a:p>
            <a:r>
              <a:rPr lang="nl-NL" dirty="0"/>
              <a:t>Frontale        Laterale presentatie</a:t>
            </a:r>
          </a:p>
        </p:txBody>
      </p:sp>
      <p:sp>
        <p:nvSpPr>
          <p:cNvPr id="3" name="Tijdelijke aanduiding voor inhoud 2">
            <a:extLst>
              <a:ext uri="{FF2B5EF4-FFF2-40B4-BE49-F238E27FC236}">
                <a16:creationId xmlns:a16="http://schemas.microsoft.com/office/drawing/2014/main" id="{1E1FBBD6-E3F6-4E48-B741-195E1D2CA056}"/>
              </a:ext>
            </a:extLst>
          </p:cNvPr>
          <p:cNvSpPr>
            <a:spLocks noGrp="1"/>
          </p:cNvSpPr>
          <p:nvPr>
            <p:ph sz="half" idx="1"/>
          </p:nvPr>
        </p:nvSpPr>
        <p:spPr/>
        <p:txBody>
          <a:bodyPr/>
          <a:lstStyle/>
          <a:p>
            <a:r>
              <a:rPr lang="nl-NL" dirty="0"/>
              <a:t>Bij een frontale presentatie is de voorkant van elk artikel zichtbaar. Deze presentatievorm is overzichtelijk en aantrekkelijk. Het voordeel is dat hij de verkoop stimuleert, het nadeel dat hij veel ruimte inneemt. </a:t>
            </a:r>
          </a:p>
        </p:txBody>
      </p:sp>
      <p:sp>
        <p:nvSpPr>
          <p:cNvPr id="4" name="Tijdelijke aanduiding voor inhoud 3">
            <a:extLst>
              <a:ext uri="{FF2B5EF4-FFF2-40B4-BE49-F238E27FC236}">
                <a16:creationId xmlns:a16="http://schemas.microsoft.com/office/drawing/2014/main" id="{DC5FC902-D2D5-43D1-A7BA-5CF273008091}"/>
              </a:ext>
            </a:extLst>
          </p:cNvPr>
          <p:cNvSpPr>
            <a:spLocks noGrp="1"/>
          </p:cNvSpPr>
          <p:nvPr>
            <p:ph sz="half" idx="2"/>
          </p:nvPr>
        </p:nvSpPr>
        <p:spPr/>
        <p:txBody>
          <a:bodyPr/>
          <a:lstStyle/>
          <a:p>
            <a:r>
              <a:rPr lang="nl-NL" dirty="0"/>
              <a:t>Artikelen kunnen ook zo worden gepresenteerd dat de klant tegen de zijkant (rugkant) aankijkt. Dan is er sprake van een laterale presentatie. Deze presentatievorm zie je vooral in kledingwinkels en boekwinkels.</a:t>
            </a:r>
          </a:p>
        </p:txBody>
      </p:sp>
    </p:spTree>
    <p:extLst>
      <p:ext uri="{BB962C8B-B14F-4D97-AF65-F5344CB8AC3E}">
        <p14:creationId xmlns:p14="http://schemas.microsoft.com/office/powerpoint/2010/main" val="23301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2FA29-2D46-4D12-84B4-FACE0C0662D2}"/>
              </a:ext>
            </a:extLst>
          </p:cNvPr>
          <p:cNvSpPr>
            <a:spLocks noGrp="1"/>
          </p:cNvSpPr>
          <p:nvPr>
            <p:ph type="title"/>
          </p:nvPr>
        </p:nvSpPr>
        <p:spPr/>
        <p:txBody>
          <a:bodyPr/>
          <a:lstStyle/>
          <a:p>
            <a:r>
              <a:rPr lang="nl-NL" dirty="0" err="1"/>
              <a:t>DisplAYS</a:t>
            </a:r>
            <a:endParaRPr lang="nl-NL" dirty="0"/>
          </a:p>
        </p:txBody>
      </p:sp>
      <p:sp>
        <p:nvSpPr>
          <p:cNvPr id="3" name="Tijdelijke aanduiding voor inhoud 2">
            <a:extLst>
              <a:ext uri="{FF2B5EF4-FFF2-40B4-BE49-F238E27FC236}">
                <a16:creationId xmlns:a16="http://schemas.microsoft.com/office/drawing/2014/main" id="{9A07E256-FB24-4CE9-BDD2-0670CBB9A94D}"/>
              </a:ext>
            </a:extLst>
          </p:cNvPr>
          <p:cNvSpPr>
            <a:spLocks noGrp="1"/>
          </p:cNvSpPr>
          <p:nvPr>
            <p:ph idx="1"/>
          </p:nvPr>
        </p:nvSpPr>
        <p:spPr/>
        <p:txBody>
          <a:bodyPr>
            <a:normAutofit lnSpcReduction="10000"/>
          </a:bodyPr>
          <a:lstStyle/>
          <a:p>
            <a:r>
              <a:rPr lang="nl-NL" dirty="0"/>
              <a:t>Je wilt het klanten zo eenvoudig mogelijk maken om bepaalde producten aan te schaffen. Met een winkeldisplay kan dit bereikt worden. Vaak kopen mensen ook nog andere artikelen als ze naar de winkel zijn gekomen voor een bepaalde actie.</a:t>
            </a:r>
          </a:p>
          <a:p>
            <a:endParaRPr lang="nl-NL" dirty="0"/>
          </a:p>
          <a:p>
            <a:endParaRPr lang="nl-NL" dirty="0"/>
          </a:p>
          <a:p>
            <a:r>
              <a:rPr lang="nl-NL" dirty="0"/>
              <a:t>Eilanddisplay;</a:t>
            </a:r>
          </a:p>
          <a:p>
            <a:r>
              <a:rPr lang="nl-NL" dirty="0"/>
              <a:t>Vloerdisplay</a:t>
            </a:r>
          </a:p>
          <a:p>
            <a:r>
              <a:rPr lang="nl-NL" dirty="0"/>
              <a:t>Kassadisplay</a:t>
            </a:r>
          </a:p>
          <a:p>
            <a:r>
              <a:rPr lang="nl-NL" dirty="0"/>
              <a:t>Kop en eilanddisplay</a:t>
            </a:r>
          </a:p>
          <a:p>
            <a:r>
              <a:rPr lang="nl-NL" dirty="0"/>
              <a:t>E.d.</a:t>
            </a:r>
          </a:p>
        </p:txBody>
      </p:sp>
    </p:spTree>
    <p:extLst>
      <p:ext uri="{BB962C8B-B14F-4D97-AF65-F5344CB8AC3E}">
        <p14:creationId xmlns:p14="http://schemas.microsoft.com/office/powerpoint/2010/main" val="80800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5D9D1-3873-470F-BBAB-AC047EBBBCE0}"/>
              </a:ext>
            </a:extLst>
          </p:cNvPr>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5F6A026C-2A9F-45BC-A4DD-168A0026B607}"/>
              </a:ext>
            </a:extLst>
          </p:cNvPr>
          <p:cNvPicPr>
            <a:picLocks noGrp="1" noChangeAspect="1"/>
          </p:cNvPicPr>
          <p:nvPr>
            <p:ph idx="1"/>
          </p:nvPr>
        </p:nvPicPr>
        <p:blipFill>
          <a:blip r:embed="rId2"/>
          <a:stretch>
            <a:fillRect/>
          </a:stretch>
        </p:blipFill>
        <p:spPr>
          <a:xfrm>
            <a:off x="934899" y="764373"/>
            <a:ext cx="2238375" cy="1885950"/>
          </a:xfrm>
          <a:prstGeom prst="rect">
            <a:avLst/>
          </a:prstGeom>
        </p:spPr>
      </p:pic>
      <p:pic>
        <p:nvPicPr>
          <p:cNvPr id="5" name="Afbeelding 4">
            <a:extLst>
              <a:ext uri="{FF2B5EF4-FFF2-40B4-BE49-F238E27FC236}">
                <a16:creationId xmlns:a16="http://schemas.microsoft.com/office/drawing/2014/main" id="{F7C7948D-013D-4A17-A15B-5991AE874ECF}"/>
              </a:ext>
            </a:extLst>
          </p:cNvPr>
          <p:cNvPicPr>
            <a:picLocks noChangeAspect="1"/>
          </p:cNvPicPr>
          <p:nvPr/>
        </p:nvPicPr>
        <p:blipFill>
          <a:blip r:embed="rId3"/>
          <a:stretch>
            <a:fillRect/>
          </a:stretch>
        </p:blipFill>
        <p:spPr>
          <a:xfrm>
            <a:off x="934899" y="3125235"/>
            <a:ext cx="2238375" cy="1495425"/>
          </a:xfrm>
          <a:prstGeom prst="rect">
            <a:avLst/>
          </a:prstGeom>
        </p:spPr>
      </p:pic>
      <p:pic>
        <p:nvPicPr>
          <p:cNvPr id="6" name="Afbeelding 5">
            <a:extLst>
              <a:ext uri="{FF2B5EF4-FFF2-40B4-BE49-F238E27FC236}">
                <a16:creationId xmlns:a16="http://schemas.microsoft.com/office/drawing/2014/main" id="{3D5709F5-B77F-400C-9E04-C7D31B148452}"/>
              </a:ext>
            </a:extLst>
          </p:cNvPr>
          <p:cNvPicPr>
            <a:picLocks noChangeAspect="1"/>
          </p:cNvPicPr>
          <p:nvPr/>
        </p:nvPicPr>
        <p:blipFill>
          <a:blip r:embed="rId4"/>
          <a:stretch>
            <a:fillRect/>
          </a:stretch>
        </p:blipFill>
        <p:spPr>
          <a:xfrm>
            <a:off x="7048500" y="764373"/>
            <a:ext cx="2247900" cy="2571750"/>
          </a:xfrm>
          <a:prstGeom prst="rect">
            <a:avLst/>
          </a:prstGeom>
        </p:spPr>
      </p:pic>
      <p:pic>
        <p:nvPicPr>
          <p:cNvPr id="7" name="Afbeelding 6">
            <a:extLst>
              <a:ext uri="{FF2B5EF4-FFF2-40B4-BE49-F238E27FC236}">
                <a16:creationId xmlns:a16="http://schemas.microsoft.com/office/drawing/2014/main" id="{183CB0FC-0BE1-4F0D-B92B-6CACF921BD07}"/>
              </a:ext>
            </a:extLst>
          </p:cNvPr>
          <p:cNvPicPr>
            <a:picLocks noChangeAspect="1"/>
          </p:cNvPicPr>
          <p:nvPr/>
        </p:nvPicPr>
        <p:blipFill>
          <a:blip r:embed="rId5"/>
          <a:stretch>
            <a:fillRect/>
          </a:stretch>
        </p:blipFill>
        <p:spPr>
          <a:xfrm>
            <a:off x="7048500" y="3643106"/>
            <a:ext cx="2247900" cy="2990850"/>
          </a:xfrm>
          <a:prstGeom prst="rect">
            <a:avLst/>
          </a:prstGeom>
        </p:spPr>
      </p:pic>
      <p:pic>
        <p:nvPicPr>
          <p:cNvPr id="8" name="Afbeelding 7">
            <a:extLst>
              <a:ext uri="{FF2B5EF4-FFF2-40B4-BE49-F238E27FC236}">
                <a16:creationId xmlns:a16="http://schemas.microsoft.com/office/drawing/2014/main" id="{76D9C21D-AFA8-47F1-BA8C-A3340B675345}"/>
              </a:ext>
            </a:extLst>
          </p:cNvPr>
          <p:cNvPicPr>
            <a:picLocks noChangeAspect="1"/>
          </p:cNvPicPr>
          <p:nvPr/>
        </p:nvPicPr>
        <p:blipFill>
          <a:blip r:embed="rId6"/>
          <a:stretch>
            <a:fillRect/>
          </a:stretch>
        </p:blipFill>
        <p:spPr>
          <a:xfrm>
            <a:off x="934899" y="5095572"/>
            <a:ext cx="2238375" cy="1304925"/>
          </a:xfrm>
          <a:prstGeom prst="rect">
            <a:avLst/>
          </a:prstGeom>
        </p:spPr>
      </p:pic>
      <p:sp>
        <p:nvSpPr>
          <p:cNvPr id="9" name="Tekstvak 8">
            <a:extLst>
              <a:ext uri="{FF2B5EF4-FFF2-40B4-BE49-F238E27FC236}">
                <a16:creationId xmlns:a16="http://schemas.microsoft.com/office/drawing/2014/main" id="{796F1777-0B48-45E8-8ACC-CDC081BD2002}"/>
              </a:ext>
            </a:extLst>
          </p:cNvPr>
          <p:cNvSpPr txBox="1"/>
          <p:nvPr/>
        </p:nvSpPr>
        <p:spPr>
          <a:xfrm>
            <a:off x="3445565" y="1179443"/>
            <a:ext cx="2080592" cy="369332"/>
          </a:xfrm>
          <a:prstGeom prst="rect">
            <a:avLst/>
          </a:prstGeom>
          <a:noFill/>
        </p:spPr>
        <p:txBody>
          <a:bodyPr wrap="square" rtlCol="0">
            <a:spAutoFit/>
          </a:bodyPr>
          <a:lstStyle/>
          <a:p>
            <a:r>
              <a:rPr lang="nl-NL" dirty="0"/>
              <a:t>Eilanddisplay</a:t>
            </a:r>
          </a:p>
        </p:txBody>
      </p:sp>
      <p:sp>
        <p:nvSpPr>
          <p:cNvPr id="11" name="Tekstvak 10">
            <a:extLst>
              <a:ext uri="{FF2B5EF4-FFF2-40B4-BE49-F238E27FC236}">
                <a16:creationId xmlns:a16="http://schemas.microsoft.com/office/drawing/2014/main" id="{5CF8901B-EAF5-45B7-98A8-AC7C8B39EE4D}"/>
              </a:ext>
            </a:extLst>
          </p:cNvPr>
          <p:cNvSpPr txBox="1"/>
          <p:nvPr/>
        </p:nvSpPr>
        <p:spPr>
          <a:xfrm>
            <a:off x="3445565" y="3643106"/>
            <a:ext cx="2080592" cy="369332"/>
          </a:xfrm>
          <a:prstGeom prst="rect">
            <a:avLst/>
          </a:prstGeom>
          <a:noFill/>
        </p:spPr>
        <p:txBody>
          <a:bodyPr wrap="square" rtlCol="0">
            <a:spAutoFit/>
          </a:bodyPr>
          <a:lstStyle/>
          <a:p>
            <a:r>
              <a:rPr lang="nl-NL" dirty="0"/>
              <a:t>Kassadisplay</a:t>
            </a:r>
          </a:p>
        </p:txBody>
      </p:sp>
      <p:sp>
        <p:nvSpPr>
          <p:cNvPr id="12" name="Tekstvak 11">
            <a:extLst>
              <a:ext uri="{FF2B5EF4-FFF2-40B4-BE49-F238E27FC236}">
                <a16:creationId xmlns:a16="http://schemas.microsoft.com/office/drawing/2014/main" id="{A0DC9BD9-C1F0-4928-AB07-9D83E95BBDF2}"/>
              </a:ext>
            </a:extLst>
          </p:cNvPr>
          <p:cNvSpPr txBox="1"/>
          <p:nvPr/>
        </p:nvSpPr>
        <p:spPr>
          <a:xfrm>
            <a:off x="9674087" y="2504661"/>
            <a:ext cx="1948070" cy="371061"/>
          </a:xfrm>
          <a:prstGeom prst="rect">
            <a:avLst/>
          </a:prstGeom>
          <a:noFill/>
        </p:spPr>
        <p:txBody>
          <a:bodyPr wrap="square" rtlCol="0">
            <a:spAutoFit/>
          </a:bodyPr>
          <a:lstStyle/>
          <a:p>
            <a:r>
              <a:rPr lang="nl-NL" dirty="0"/>
              <a:t>Vloerdisplay</a:t>
            </a:r>
          </a:p>
        </p:txBody>
      </p:sp>
      <p:sp>
        <p:nvSpPr>
          <p:cNvPr id="13" name="Tekstvak 12">
            <a:extLst>
              <a:ext uri="{FF2B5EF4-FFF2-40B4-BE49-F238E27FC236}">
                <a16:creationId xmlns:a16="http://schemas.microsoft.com/office/drawing/2014/main" id="{A920A966-208F-4756-87FE-FF8A8086DED8}"/>
              </a:ext>
            </a:extLst>
          </p:cNvPr>
          <p:cNvSpPr txBox="1"/>
          <p:nvPr/>
        </p:nvSpPr>
        <p:spPr>
          <a:xfrm>
            <a:off x="9541565" y="4479235"/>
            <a:ext cx="1715536" cy="646331"/>
          </a:xfrm>
          <a:prstGeom prst="rect">
            <a:avLst/>
          </a:prstGeom>
          <a:noFill/>
        </p:spPr>
        <p:txBody>
          <a:bodyPr wrap="square" rtlCol="0">
            <a:spAutoFit/>
          </a:bodyPr>
          <a:lstStyle/>
          <a:p>
            <a:r>
              <a:rPr lang="nl-NL" dirty="0"/>
              <a:t>Kop- einddisplay</a:t>
            </a:r>
          </a:p>
        </p:txBody>
      </p:sp>
    </p:spTree>
    <p:extLst>
      <p:ext uri="{BB962C8B-B14F-4D97-AF65-F5344CB8AC3E}">
        <p14:creationId xmlns:p14="http://schemas.microsoft.com/office/powerpoint/2010/main" val="424945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FBA53-E4D4-45B0-8B8E-F361BA9DB50F}"/>
              </a:ext>
            </a:extLst>
          </p:cNvPr>
          <p:cNvSpPr>
            <a:spLocks noGrp="1"/>
          </p:cNvSpPr>
          <p:nvPr>
            <p:ph type="title"/>
          </p:nvPr>
        </p:nvSpPr>
        <p:spPr/>
        <p:txBody>
          <a:bodyPr/>
          <a:lstStyle/>
          <a:p>
            <a:r>
              <a:rPr lang="nl-NL" dirty="0"/>
              <a:t>Mass display</a:t>
            </a:r>
          </a:p>
        </p:txBody>
      </p:sp>
      <p:pic>
        <p:nvPicPr>
          <p:cNvPr id="4" name="Tijdelijke aanduiding voor inhoud 3">
            <a:extLst>
              <a:ext uri="{FF2B5EF4-FFF2-40B4-BE49-F238E27FC236}">
                <a16:creationId xmlns:a16="http://schemas.microsoft.com/office/drawing/2014/main" id="{CC3F966B-A15E-44E6-A481-9691CFBFECC5}"/>
              </a:ext>
            </a:extLst>
          </p:cNvPr>
          <p:cNvPicPr>
            <a:picLocks noGrp="1" noChangeAspect="1"/>
          </p:cNvPicPr>
          <p:nvPr>
            <p:ph idx="1"/>
          </p:nvPr>
        </p:nvPicPr>
        <p:blipFill>
          <a:blip r:embed="rId2"/>
          <a:stretch>
            <a:fillRect/>
          </a:stretch>
        </p:blipFill>
        <p:spPr>
          <a:xfrm>
            <a:off x="7372708" y="2057401"/>
            <a:ext cx="2747452" cy="4024313"/>
          </a:xfrm>
          <a:prstGeom prst="rect">
            <a:avLst/>
          </a:prstGeom>
        </p:spPr>
      </p:pic>
      <p:sp>
        <p:nvSpPr>
          <p:cNvPr id="5" name="Tekstvak 4">
            <a:extLst>
              <a:ext uri="{FF2B5EF4-FFF2-40B4-BE49-F238E27FC236}">
                <a16:creationId xmlns:a16="http://schemas.microsoft.com/office/drawing/2014/main" id="{335369D5-9742-48EF-BFD0-84D681525FE1}"/>
              </a:ext>
            </a:extLst>
          </p:cNvPr>
          <p:cNvSpPr txBox="1"/>
          <p:nvPr/>
        </p:nvSpPr>
        <p:spPr>
          <a:xfrm>
            <a:off x="1470991" y="2345635"/>
            <a:ext cx="4837044" cy="923330"/>
          </a:xfrm>
          <a:prstGeom prst="rect">
            <a:avLst/>
          </a:prstGeom>
          <a:noFill/>
        </p:spPr>
        <p:txBody>
          <a:bodyPr wrap="square" rtlCol="0">
            <a:spAutoFit/>
          </a:bodyPr>
          <a:lstStyle/>
          <a:p>
            <a:r>
              <a:rPr lang="nl-NL" dirty="0"/>
              <a:t>Gaat om de hoeveelheid artikelen die gepresenteerd worden. </a:t>
            </a:r>
          </a:p>
          <a:p>
            <a:endParaRPr lang="nl-NL" dirty="0"/>
          </a:p>
        </p:txBody>
      </p:sp>
    </p:spTree>
    <p:extLst>
      <p:ext uri="{BB962C8B-B14F-4D97-AF65-F5344CB8AC3E}">
        <p14:creationId xmlns:p14="http://schemas.microsoft.com/office/powerpoint/2010/main" val="291223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707C6-A9FF-49A6-AB7A-DF0604C4F446}"/>
              </a:ext>
            </a:extLst>
          </p:cNvPr>
          <p:cNvSpPr>
            <a:spLocks noGrp="1"/>
          </p:cNvSpPr>
          <p:nvPr>
            <p:ph type="title"/>
          </p:nvPr>
        </p:nvSpPr>
        <p:spPr/>
        <p:txBody>
          <a:bodyPr/>
          <a:lstStyle/>
          <a:p>
            <a:r>
              <a:rPr lang="nl-NL" dirty="0"/>
              <a:t>Class display</a:t>
            </a:r>
          </a:p>
        </p:txBody>
      </p:sp>
      <p:pic>
        <p:nvPicPr>
          <p:cNvPr id="4" name="Tijdelijke aanduiding voor inhoud 3">
            <a:extLst>
              <a:ext uri="{FF2B5EF4-FFF2-40B4-BE49-F238E27FC236}">
                <a16:creationId xmlns:a16="http://schemas.microsoft.com/office/drawing/2014/main" id="{E764C280-0D61-4016-8514-D51DB9807434}"/>
              </a:ext>
            </a:extLst>
          </p:cNvPr>
          <p:cNvPicPr>
            <a:picLocks noGrp="1" noChangeAspect="1"/>
          </p:cNvPicPr>
          <p:nvPr>
            <p:ph idx="1"/>
          </p:nvPr>
        </p:nvPicPr>
        <p:blipFill>
          <a:blip r:embed="rId2"/>
          <a:stretch>
            <a:fillRect/>
          </a:stretch>
        </p:blipFill>
        <p:spPr>
          <a:xfrm>
            <a:off x="7020132" y="2057401"/>
            <a:ext cx="3876675" cy="3876675"/>
          </a:xfrm>
          <a:prstGeom prst="rect">
            <a:avLst/>
          </a:prstGeom>
        </p:spPr>
      </p:pic>
      <p:sp>
        <p:nvSpPr>
          <p:cNvPr id="5" name="Tekstvak 4">
            <a:extLst>
              <a:ext uri="{FF2B5EF4-FFF2-40B4-BE49-F238E27FC236}">
                <a16:creationId xmlns:a16="http://schemas.microsoft.com/office/drawing/2014/main" id="{18270844-A632-47B2-90B3-40BA0F6D4E7F}"/>
              </a:ext>
            </a:extLst>
          </p:cNvPr>
          <p:cNvSpPr txBox="1"/>
          <p:nvPr/>
        </p:nvSpPr>
        <p:spPr>
          <a:xfrm>
            <a:off x="1245704" y="2057401"/>
            <a:ext cx="4850296" cy="646331"/>
          </a:xfrm>
          <a:prstGeom prst="rect">
            <a:avLst/>
          </a:prstGeom>
          <a:noFill/>
        </p:spPr>
        <p:txBody>
          <a:bodyPr wrap="square" rtlCol="0">
            <a:spAutoFit/>
          </a:bodyPr>
          <a:lstStyle/>
          <a:p>
            <a:r>
              <a:rPr lang="nl-NL"/>
              <a:t>Hier draait alles om de exclusiviteit van het product</a:t>
            </a:r>
            <a:endParaRPr lang="nl-NL" dirty="0"/>
          </a:p>
        </p:txBody>
      </p:sp>
    </p:spTree>
    <p:extLst>
      <p:ext uri="{BB962C8B-B14F-4D97-AF65-F5344CB8AC3E}">
        <p14:creationId xmlns:p14="http://schemas.microsoft.com/office/powerpoint/2010/main" val="144359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A59EF-27FA-4F7A-AF7D-4AD2C0E2E72E}"/>
              </a:ext>
            </a:extLst>
          </p:cNvPr>
          <p:cNvSpPr>
            <a:spLocks noGrp="1"/>
          </p:cNvSpPr>
          <p:nvPr>
            <p:ph type="title"/>
          </p:nvPr>
        </p:nvSpPr>
        <p:spPr/>
        <p:txBody>
          <a:bodyPr/>
          <a:lstStyle/>
          <a:p>
            <a:r>
              <a:rPr lang="nl-NL" dirty="0" err="1"/>
              <a:t>OPdracht</a:t>
            </a:r>
            <a:endParaRPr lang="nl-NL" dirty="0"/>
          </a:p>
        </p:txBody>
      </p:sp>
      <p:sp>
        <p:nvSpPr>
          <p:cNvPr id="3" name="Tijdelijke aanduiding voor inhoud 2">
            <a:extLst>
              <a:ext uri="{FF2B5EF4-FFF2-40B4-BE49-F238E27FC236}">
                <a16:creationId xmlns:a16="http://schemas.microsoft.com/office/drawing/2014/main" id="{EAC131D1-7CC9-413E-8740-3277FDDD15C1}"/>
              </a:ext>
            </a:extLst>
          </p:cNvPr>
          <p:cNvSpPr>
            <a:spLocks noGrp="1"/>
          </p:cNvSpPr>
          <p:nvPr>
            <p:ph idx="1"/>
          </p:nvPr>
        </p:nvSpPr>
        <p:spPr/>
        <p:txBody>
          <a:bodyPr>
            <a:normAutofit fontScale="77500" lnSpcReduction="20000"/>
          </a:bodyPr>
          <a:lstStyle/>
          <a:p>
            <a:r>
              <a:rPr lang="nl-NL" dirty="0"/>
              <a:t>Wat voor presentatie je ook maakt, het is belangrijk dat je dit zo presenteert dat je er veel van verkoopt. Maak een </a:t>
            </a:r>
            <a:r>
              <a:rPr lang="nl-NL" dirty="0" err="1"/>
              <a:t>prezi</a:t>
            </a:r>
            <a:r>
              <a:rPr lang="nl-NL" dirty="0"/>
              <a:t> of PowerPoint, waarin je aan de hand van voorbeelden uit de praktijk verschillende onderdelen van een presentatie laat zien.</a:t>
            </a:r>
          </a:p>
          <a:p>
            <a:r>
              <a:rPr lang="nl-NL" dirty="0"/>
              <a:t>Ga de stad in en/of fotografeer presentaties van je leerbedrijf waar de volgende onderdelen duidelijk te zien zijn en naar voren komen. Leg in je eigen woorden uit wat het is.</a:t>
            </a:r>
          </a:p>
          <a:p>
            <a:r>
              <a:rPr lang="nl-NL" dirty="0"/>
              <a:t>Eyecatcher en brandpunt</a:t>
            </a:r>
          </a:p>
          <a:p>
            <a:r>
              <a:rPr lang="nl-NL" dirty="0" err="1"/>
              <a:t>Goudenschap</a:t>
            </a:r>
            <a:endParaRPr lang="nl-NL" dirty="0"/>
          </a:p>
          <a:p>
            <a:r>
              <a:rPr lang="nl-NL" dirty="0" err="1"/>
              <a:t>Facings</a:t>
            </a:r>
            <a:endParaRPr lang="nl-NL" dirty="0"/>
          </a:p>
          <a:p>
            <a:r>
              <a:rPr lang="nl-NL" dirty="0"/>
              <a:t>Verwantschappen (2 voorbeelden)</a:t>
            </a:r>
          </a:p>
          <a:p>
            <a:r>
              <a:rPr lang="nl-NL" dirty="0"/>
              <a:t>Plaatsingsverbanden</a:t>
            </a:r>
          </a:p>
          <a:p>
            <a:r>
              <a:rPr lang="nl-NL" dirty="0"/>
              <a:t> 	rug-aan-</a:t>
            </a:r>
            <a:r>
              <a:rPr lang="nl-NL" dirty="0" err="1"/>
              <a:t>rugplaatsing</a:t>
            </a:r>
            <a:endParaRPr lang="nl-NL" dirty="0"/>
          </a:p>
          <a:p>
            <a:r>
              <a:rPr lang="nl-NL" dirty="0"/>
              <a:t> 	contraplaatsing</a:t>
            </a:r>
          </a:p>
          <a:p>
            <a:r>
              <a:rPr lang="nl-NL" dirty="0"/>
              <a:t>	nabuurplaatsing.</a:t>
            </a:r>
          </a:p>
          <a:p>
            <a:r>
              <a:rPr lang="nl-NL" dirty="0"/>
              <a:t>Displays</a:t>
            </a:r>
          </a:p>
          <a:p>
            <a:endParaRPr lang="nl-NL" dirty="0"/>
          </a:p>
        </p:txBody>
      </p:sp>
    </p:spTree>
    <p:extLst>
      <p:ext uri="{BB962C8B-B14F-4D97-AF65-F5344CB8AC3E}">
        <p14:creationId xmlns:p14="http://schemas.microsoft.com/office/powerpoint/2010/main" val="155273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177EA16-00BF-480C-8B10-DF6D7751DE90}"/>
              </a:ext>
            </a:extLst>
          </p:cNvPr>
          <p:cNvSpPr>
            <a:spLocks noGrp="1"/>
          </p:cNvSpPr>
          <p:nvPr>
            <p:ph idx="1"/>
          </p:nvPr>
        </p:nvSpPr>
        <p:spPr/>
        <p:txBody>
          <a:bodyPr/>
          <a:lstStyle/>
          <a:p>
            <a:r>
              <a:rPr lang="nl-NL" sz="3200" dirty="0"/>
              <a:t>Opdracht maken en om 13.30 weer terug</a:t>
            </a:r>
          </a:p>
          <a:p>
            <a:endParaRPr lang="nl-NL" dirty="0"/>
          </a:p>
          <a:p>
            <a:endParaRPr lang="nl-NL" dirty="0"/>
          </a:p>
        </p:txBody>
      </p:sp>
    </p:spTree>
    <p:extLst>
      <p:ext uri="{BB962C8B-B14F-4D97-AF65-F5344CB8AC3E}">
        <p14:creationId xmlns:p14="http://schemas.microsoft.com/office/powerpoint/2010/main" val="169989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C391E-D1AA-41ED-BDEF-3C6D66CBA1D6}"/>
              </a:ext>
            </a:extLst>
          </p:cNvPr>
          <p:cNvSpPr>
            <a:spLocks noGrp="1"/>
          </p:cNvSpPr>
          <p:nvPr>
            <p:ph type="title"/>
          </p:nvPr>
        </p:nvSpPr>
        <p:spPr/>
        <p:txBody>
          <a:bodyPr/>
          <a:lstStyle/>
          <a:p>
            <a:r>
              <a:rPr lang="nl-NL" dirty="0"/>
              <a:t>Vandaag	</a:t>
            </a:r>
          </a:p>
        </p:txBody>
      </p:sp>
      <p:sp>
        <p:nvSpPr>
          <p:cNvPr id="3" name="Tijdelijke aanduiding voor inhoud 2">
            <a:extLst>
              <a:ext uri="{FF2B5EF4-FFF2-40B4-BE49-F238E27FC236}">
                <a16:creationId xmlns:a16="http://schemas.microsoft.com/office/drawing/2014/main" id="{F73007EC-8941-492A-A0C4-B0284EECC93A}"/>
              </a:ext>
            </a:extLst>
          </p:cNvPr>
          <p:cNvSpPr>
            <a:spLocks noGrp="1"/>
          </p:cNvSpPr>
          <p:nvPr>
            <p:ph idx="1"/>
          </p:nvPr>
        </p:nvSpPr>
        <p:spPr/>
        <p:txBody>
          <a:bodyPr/>
          <a:lstStyle/>
          <a:p>
            <a:pPr>
              <a:lnSpc>
                <a:spcPct val="200000"/>
              </a:lnSpc>
            </a:pPr>
            <a:r>
              <a:rPr lang="nl-NL" dirty="0"/>
              <a:t>Vragen over de IO en stage opdrachten?</a:t>
            </a:r>
          </a:p>
          <a:p>
            <a:pPr>
              <a:lnSpc>
                <a:spcPct val="200000"/>
              </a:lnSpc>
            </a:pPr>
            <a:r>
              <a:rPr lang="nl-NL" dirty="0"/>
              <a:t>Herhaling vorige les</a:t>
            </a:r>
          </a:p>
          <a:p>
            <a:pPr>
              <a:lnSpc>
                <a:spcPct val="200000"/>
              </a:lnSpc>
            </a:pPr>
            <a:r>
              <a:rPr lang="nl-NL" dirty="0"/>
              <a:t>Plaatsingsverbanden</a:t>
            </a:r>
          </a:p>
          <a:p>
            <a:pPr>
              <a:lnSpc>
                <a:spcPct val="200000"/>
              </a:lnSpc>
            </a:pPr>
            <a:r>
              <a:rPr lang="nl-NL" dirty="0"/>
              <a:t>Displays</a:t>
            </a:r>
          </a:p>
          <a:p>
            <a:pPr>
              <a:lnSpc>
                <a:spcPct val="200000"/>
              </a:lnSpc>
            </a:pPr>
            <a:r>
              <a:rPr lang="nl-NL" dirty="0"/>
              <a:t>Opdracht afmaken</a:t>
            </a:r>
          </a:p>
        </p:txBody>
      </p:sp>
    </p:spTree>
    <p:extLst>
      <p:ext uri="{BB962C8B-B14F-4D97-AF65-F5344CB8AC3E}">
        <p14:creationId xmlns:p14="http://schemas.microsoft.com/office/powerpoint/2010/main" val="1343391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70991" y="543340"/>
            <a:ext cx="6446848" cy="2556792"/>
          </a:xfrm>
        </p:spPr>
        <p:txBody>
          <a:bodyPr/>
          <a:lstStyle/>
          <a:p>
            <a:r>
              <a:rPr lang="nl-NL" dirty="0"/>
              <a:t>Werkplanningen maken</a:t>
            </a:r>
          </a:p>
        </p:txBody>
      </p:sp>
      <p:sp>
        <p:nvSpPr>
          <p:cNvPr id="3" name="Ondertitel 2"/>
          <p:cNvSpPr>
            <a:spLocks noGrp="1"/>
          </p:cNvSpPr>
          <p:nvPr>
            <p:ph type="subTitle" idx="1"/>
          </p:nvPr>
        </p:nvSpPr>
        <p:spPr/>
        <p:txBody>
          <a:bodyPr/>
          <a:lstStyle/>
          <a:p>
            <a:r>
              <a:rPr lang="nl-NL" dirty="0"/>
              <a:t>Hoe doe je dat?</a:t>
            </a:r>
          </a:p>
        </p:txBody>
      </p:sp>
    </p:spTree>
    <p:extLst>
      <p:ext uri="{BB962C8B-B14F-4D97-AF65-F5344CB8AC3E}">
        <p14:creationId xmlns:p14="http://schemas.microsoft.com/office/powerpoint/2010/main" val="195014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Dagplanning</a:t>
            </a:r>
            <a:endParaRPr lang="nl-NL" dirty="0"/>
          </a:p>
        </p:txBody>
      </p:sp>
      <p:sp>
        <p:nvSpPr>
          <p:cNvPr id="3" name="Tijdelijke aanduiding voor inhoud 2"/>
          <p:cNvSpPr>
            <a:spLocks noGrp="1"/>
          </p:cNvSpPr>
          <p:nvPr>
            <p:ph idx="1"/>
          </p:nvPr>
        </p:nvSpPr>
        <p:spPr/>
        <p:txBody>
          <a:bodyPr>
            <a:normAutofit/>
          </a:bodyPr>
          <a:lstStyle/>
          <a:p>
            <a:r>
              <a:rPr lang="nl-NL" dirty="0"/>
              <a:t>Overzicht dagelijkse werkzaamheden</a:t>
            </a:r>
          </a:p>
          <a:p>
            <a:endParaRPr lang="nl-NL" dirty="0"/>
          </a:p>
          <a:p>
            <a:pPr lvl="0"/>
            <a:r>
              <a:rPr lang="nl-NL" dirty="0"/>
              <a:t>Voorbeelden van werkzaamheden?</a:t>
            </a:r>
          </a:p>
          <a:p>
            <a:pPr lvl="0"/>
            <a:endParaRPr lang="nl-NL" dirty="0"/>
          </a:p>
          <a:p>
            <a:pPr lvl="0"/>
            <a:r>
              <a:rPr lang="nl-NL" dirty="0"/>
              <a:t>Wat moet je nog meer weten voor een dagplanning?</a:t>
            </a:r>
          </a:p>
          <a:p>
            <a:pPr lvl="0"/>
            <a:endParaRPr lang="nl-NL" dirty="0"/>
          </a:p>
          <a:p>
            <a:pPr lvl="0"/>
            <a:r>
              <a:rPr lang="nl-NL" dirty="0"/>
              <a:t>Wanneer maak je dit?</a:t>
            </a:r>
          </a:p>
          <a:p>
            <a:endParaRPr lang="nl-NL" dirty="0"/>
          </a:p>
        </p:txBody>
      </p:sp>
    </p:spTree>
    <p:extLst>
      <p:ext uri="{BB962C8B-B14F-4D97-AF65-F5344CB8AC3E}">
        <p14:creationId xmlns:p14="http://schemas.microsoft.com/office/powerpoint/2010/main" val="42811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Ga als volgt te werk:</a:t>
            </a:r>
          </a:p>
        </p:txBody>
      </p:sp>
      <p:sp>
        <p:nvSpPr>
          <p:cNvPr id="3" name="Tijdelijke aanduiding voor inhoud 2"/>
          <p:cNvSpPr>
            <a:spLocks noGrp="1"/>
          </p:cNvSpPr>
          <p:nvPr>
            <p:ph idx="1"/>
          </p:nvPr>
        </p:nvSpPr>
        <p:spPr/>
        <p:txBody>
          <a:bodyPr>
            <a:normAutofit/>
          </a:bodyPr>
          <a:lstStyle/>
          <a:p>
            <a:r>
              <a:rPr lang="nl-NL" dirty="0"/>
              <a:t>Maak het overzicht van de werkzaamheden die op die dag moeten gebeuren;</a:t>
            </a:r>
          </a:p>
          <a:p>
            <a:endParaRPr lang="nl-NL" dirty="0"/>
          </a:p>
          <a:p>
            <a:r>
              <a:rPr lang="nl-NL" dirty="0"/>
              <a:t>Verdeel de werkzaamheden logisch, effectief en efficiënt over de dag. </a:t>
            </a:r>
          </a:p>
          <a:p>
            <a:pPr marL="0" indent="0">
              <a:buNone/>
            </a:pPr>
            <a:endParaRPr lang="nl-NL" dirty="0"/>
          </a:p>
          <a:p>
            <a:r>
              <a:rPr lang="nl-NL" dirty="0"/>
              <a:t>Zet prioriteiten bovenaan je planning;</a:t>
            </a:r>
          </a:p>
        </p:txBody>
      </p:sp>
    </p:spTree>
    <p:extLst>
      <p:ext uri="{BB962C8B-B14F-4D97-AF65-F5344CB8AC3E}">
        <p14:creationId xmlns:p14="http://schemas.microsoft.com/office/powerpoint/2010/main" val="43106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Vervolg…..</a:t>
            </a:r>
          </a:p>
        </p:txBody>
      </p:sp>
      <p:sp>
        <p:nvSpPr>
          <p:cNvPr id="3" name="Tijdelijke aanduiding voor inhoud 2"/>
          <p:cNvSpPr>
            <a:spLocks noGrp="1"/>
          </p:cNvSpPr>
          <p:nvPr>
            <p:ph idx="1"/>
          </p:nvPr>
        </p:nvSpPr>
        <p:spPr/>
        <p:txBody>
          <a:bodyPr/>
          <a:lstStyle/>
          <a:p>
            <a:r>
              <a:rPr lang="nl-NL" dirty="0"/>
              <a:t>Verdeel de taken die je hebt opgeschreven over de personeelsleden. Hou hierbij rekening met wie wat kan. </a:t>
            </a:r>
          </a:p>
          <a:p>
            <a:endParaRPr lang="nl-NL" dirty="0"/>
          </a:p>
          <a:p>
            <a:r>
              <a:rPr lang="nl-NL" dirty="0"/>
              <a:t>Verdeel de taken zo dat iedereen ongeveer evenveel doet. Het personeel moet zich kunnen vinden in de taakverdeling. Dat betekent dat iedereen leuke maar ook minder leuke taken krijgt.</a:t>
            </a:r>
          </a:p>
        </p:txBody>
      </p:sp>
    </p:spTree>
    <p:extLst>
      <p:ext uri="{BB962C8B-B14F-4D97-AF65-F5344CB8AC3E}">
        <p14:creationId xmlns:p14="http://schemas.microsoft.com/office/powerpoint/2010/main" val="3234855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Vervolg…</a:t>
            </a:r>
          </a:p>
        </p:txBody>
      </p:sp>
      <p:sp>
        <p:nvSpPr>
          <p:cNvPr id="3" name="Tijdelijke aanduiding voor inhoud 2"/>
          <p:cNvSpPr>
            <a:spLocks noGrp="1"/>
          </p:cNvSpPr>
          <p:nvPr>
            <p:ph idx="1"/>
          </p:nvPr>
        </p:nvSpPr>
        <p:spPr/>
        <p:txBody>
          <a:bodyPr>
            <a:normAutofit/>
          </a:bodyPr>
          <a:lstStyle/>
          <a:p>
            <a:r>
              <a:rPr lang="nl-NL" dirty="0"/>
              <a:t>Zijn bepaalde taken aan een tijdstip gebonden (ontvangst goederen bijvoorbeeld) dan moet je dat duidelijk aangeven. </a:t>
            </a:r>
          </a:p>
          <a:p>
            <a:endParaRPr lang="nl-NL" dirty="0"/>
          </a:p>
          <a:p>
            <a:r>
              <a:rPr lang="nl-NL" dirty="0"/>
              <a:t>Bespreek je planning met de medewerkers.</a:t>
            </a:r>
          </a:p>
          <a:p>
            <a:endParaRPr lang="nl-NL" dirty="0"/>
          </a:p>
          <a:p>
            <a:r>
              <a:rPr lang="nl-NL" dirty="0"/>
              <a:t>Door de taakverdeling op te schrijven kan iedere medewerker steeds aan het werk blijven. Je voorkomt hiermee dat medewerkers steeds moeten vragen wat ze kunnen doen. </a:t>
            </a:r>
          </a:p>
          <a:p>
            <a:endParaRPr lang="nl-NL" dirty="0"/>
          </a:p>
        </p:txBody>
      </p:sp>
    </p:spTree>
    <p:extLst>
      <p:ext uri="{BB962C8B-B14F-4D97-AF65-F5344CB8AC3E}">
        <p14:creationId xmlns:p14="http://schemas.microsoft.com/office/powerpoint/2010/main" val="2413810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Rekening houden met…</a:t>
            </a:r>
          </a:p>
        </p:txBody>
      </p:sp>
      <p:sp>
        <p:nvSpPr>
          <p:cNvPr id="3" name="Tijdelijke aanduiding voor inhoud 2"/>
          <p:cNvSpPr>
            <a:spLocks noGrp="1"/>
          </p:cNvSpPr>
          <p:nvPr>
            <p:ph idx="1"/>
          </p:nvPr>
        </p:nvSpPr>
        <p:spPr/>
        <p:txBody>
          <a:bodyPr/>
          <a:lstStyle/>
          <a:p>
            <a:r>
              <a:rPr lang="nl-NL" dirty="0"/>
              <a:t>Niveau verschillen personeel;</a:t>
            </a:r>
          </a:p>
          <a:p>
            <a:endParaRPr lang="nl-NL" dirty="0"/>
          </a:p>
          <a:p>
            <a:endParaRPr lang="nl-NL" dirty="0"/>
          </a:p>
          <a:p>
            <a:endParaRPr lang="nl-NL" dirty="0"/>
          </a:p>
        </p:txBody>
      </p:sp>
    </p:spTree>
    <p:extLst>
      <p:ext uri="{BB962C8B-B14F-4D97-AF65-F5344CB8AC3E}">
        <p14:creationId xmlns:p14="http://schemas.microsoft.com/office/powerpoint/2010/main" val="2535175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p:nvPr/>
        </p:nvPicPr>
        <p:blipFill>
          <a:blip r:embed="rId2">
            <a:extLst>
              <a:ext uri="{28A0092B-C50C-407E-A947-70E740481C1C}">
                <a14:useLocalDpi xmlns:a14="http://schemas.microsoft.com/office/drawing/2010/main" val="0"/>
              </a:ext>
            </a:extLst>
          </a:blip>
          <a:stretch>
            <a:fillRect/>
          </a:stretch>
        </p:blipFill>
        <p:spPr>
          <a:xfrm>
            <a:off x="2495600" y="620688"/>
            <a:ext cx="6984816" cy="5904656"/>
          </a:xfrm>
          <a:prstGeom prst="rect">
            <a:avLst/>
          </a:prstGeom>
        </p:spPr>
      </p:pic>
    </p:spTree>
    <p:extLst>
      <p:ext uri="{BB962C8B-B14F-4D97-AF65-F5344CB8AC3E}">
        <p14:creationId xmlns:p14="http://schemas.microsoft.com/office/powerpoint/2010/main" val="1889748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91544" y="1628800"/>
            <a:ext cx="8136904" cy="3960440"/>
          </a:xfrm>
          <a:prstGeom prst="rect">
            <a:avLst/>
          </a:prstGeom>
        </p:spPr>
      </p:pic>
    </p:spTree>
    <p:extLst>
      <p:ext uri="{BB962C8B-B14F-4D97-AF65-F5344CB8AC3E}">
        <p14:creationId xmlns:p14="http://schemas.microsoft.com/office/powerpoint/2010/main" val="211651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35561" y="1124745"/>
            <a:ext cx="7848871" cy="5256583"/>
          </a:xfrm>
          <a:prstGeom prst="rect">
            <a:avLst/>
          </a:prstGeom>
        </p:spPr>
      </p:pic>
    </p:spTree>
    <p:extLst>
      <p:ext uri="{BB962C8B-B14F-4D97-AF65-F5344CB8AC3E}">
        <p14:creationId xmlns:p14="http://schemas.microsoft.com/office/powerpoint/2010/main" val="1587859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63552" y="1340768"/>
            <a:ext cx="7992888" cy="3960440"/>
          </a:xfrm>
          <a:prstGeom prst="rect">
            <a:avLst/>
          </a:prstGeom>
        </p:spPr>
      </p:pic>
    </p:spTree>
    <p:extLst>
      <p:ext uri="{BB962C8B-B14F-4D97-AF65-F5344CB8AC3E}">
        <p14:creationId xmlns:p14="http://schemas.microsoft.com/office/powerpoint/2010/main" val="418299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13790-1DBD-4ED1-B02E-6B793D3851C3}"/>
              </a:ext>
            </a:extLst>
          </p:cNvPr>
          <p:cNvSpPr>
            <a:spLocks noGrp="1"/>
          </p:cNvSpPr>
          <p:nvPr>
            <p:ph type="title"/>
          </p:nvPr>
        </p:nvSpPr>
        <p:spPr/>
        <p:txBody>
          <a:bodyPr/>
          <a:lstStyle/>
          <a:p>
            <a:r>
              <a:rPr lang="nl-NL" dirty="0"/>
              <a:t>Herhaling vorige les</a:t>
            </a:r>
          </a:p>
        </p:txBody>
      </p:sp>
      <p:sp>
        <p:nvSpPr>
          <p:cNvPr id="3" name="Tijdelijke aanduiding voor inhoud 2">
            <a:extLst>
              <a:ext uri="{FF2B5EF4-FFF2-40B4-BE49-F238E27FC236}">
                <a16:creationId xmlns:a16="http://schemas.microsoft.com/office/drawing/2014/main" id="{0EEB6D02-645E-4715-9926-0838EFF72BD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102001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 aan de slag!</a:t>
            </a:r>
          </a:p>
        </p:txBody>
      </p:sp>
      <p:sp>
        <p:nvSpPr>
          <p:cNvPr id="3" name="Tijdelijke aanduiding voor inhoud 2"/>
          <p:cNvSpPr>
            <a:spLocks noGrp="1"/>
          </p:cNvSpPr>
          <p:nvPr>
            <p:ph idx="1"/>
          </p:nvPr>
        </p:nvSpPr>
        <p:spPr/>
        <p:txBody>
          <a:bodyPr/>
          <a:lstStyle/>
          <a:p>
            <a:r>
              <a:rPr lang="nl-NL" dirty="0"/>
              <a:t>Maak een dagplanning voor morgen op je stage.</a:t>
            </a:r>
          </a:p>
          <a:p>
            <a:endParaRPr lang="nl-NL" dirty="0"/>
          </a:p>
          <a:p>
            <a:r>
              <a:rPr lang="nl-NL" dirty="0"/>
              <a:t>Zorg ervoor dat ieder personeelslid de hele dag aan het werk is en dat prioriteiten gedaan zijn. </a:t>
            </a:r>
          </a:p>
          <a:p>
            <a:endParaRPr lang="nl-NL" dirty="0"/>
          </a:p>
          <a:p>
            <a:endParaRPr lang="nl-NL" dirty="0"/>
          </a:p>
        </p:txBody>
      </p:sp>
    </p:spTree>
    <p:extLst>
      <p:ext uri="{BB962C8B-B14F-4D97-AF65-F5344CB8AC3E}">
        <p14:creationId xmlns:p14="http://schemas.microsoft.com/office/powerpoint/2010/main" val="1403935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5F639-E54A-4A9C-9A0E-4AADE8749AB9}"/>
              </a:ext>
            </a:extLst>
          </p:cNvPr>
          <p:cNvSpPr>
            <a:spLocks noGrp="1"/>
          </p:cNvSpPr>
          <p:nvPr>
            <p:ph type="title"/>
          </p:nvPr>
        </p:nvSpPr>
        <p:spPr/>
        <p:txBody>
          <a:bodyPr/>
          <a:lstStyle/>
          <a:p>
            <a:r>
              <a:rPr lang="nl-NL" dirty="0"/>
              <a:t>Opdracht 		</a:t>
            </a:r>
          </a:p>
        </p:txBody>
      </p:sp>
      <p:sp>
        <p:nvSpPr>
          <p:cNvPr id="3" name="Tijdelijke aanduiding voor inhoud 2">
            <a:extLst>
              <a:ext uri="{FF2B5EF4-FFF2-40B4-BE49-F238E27FC236}">
                <a16:creationId xmlns:a16="http://schemas.microsoft.com/office/drawing/2014/main" id="{8B80D552-F660-4CEF-8DB5-32698AB896EC}"/>
              </a:ext>
            </a:extLst>
          </p:cNvPr>
          <p:cNvSpPr>
            <a:spLocks noGrp="1"/>
          </p:cNvSpPr>
          <p:nvPr>
            <p:ph idx="1"/>
          </p:nvPr>
        </p:nvSpPr>
        <p:spPr/>
        <p:txBody>
          <a:bodyPr/>
          <a:lstStyle/>
          <a:p>
            <a:r>
              <a:rPr lang="nl-NL" dirty="0"/>
              <a:t>Maken opdracht werkplanning (opdracht 1 en 2)</a:t>
            </a:r>
          </a:p>
          <a:p>
            <a:endParaRPr lang="nl-NL" dirty="0"/>
          </a:p>
          <a:p>
            <a:r>
              <a:rPr lang="nl-NL" dirty="0"/>
              <a:t>Werken aan IO</a:t>
            </a:r>
          </a:p>
        </p:txBody>
      </p:sp>
    </p:spTree>
    <p:extLst>
      <p:ext uri="{BB962C8B-B14F-4D97-AF65-F5344CB8AC3E}">
        <p14:creationId xmlns:p14="http://schemas.microsoft.com/office/powerpoint/2010/main" val="238673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CA397-1C01-40D5-9604-404BC3CDBEE0}"/>
              </a:ext>
            </a:extLst>
          </p:cNvPr>
          <p:cNvSpPr>
            <a:spLocks noGrp="1"/>
          </p:cNvSpPr>
          <p:nvPr>
            <p:ph type="title"/>
          </p:nvPr>
        </p:nvSpPr>
        <p:spPr>
          <a:xfrm>
            <a:off x="1358348" y="2632929"/>
            <a:ext cx="8610600" cy="1293028"/>
          </a:xfrm>
        </p:spPr>
        <p:txBody>
          <a:bodyPr/>
          <a:lstStyle/>
          <a:p>
            <a:r>
              <a:rPr lang="nl-NL" dirty="0"/>
              <a:t>1. Waarom presenteren we?</a:t>
            </a:r>
          </a:p>
        </p:txBody>
      </p:sp>
    </p:spTree>
    <p:extLst>
      <p:ext uri="{BB962C8B-B14F-4D97-AF65-F5344CB8AC3E}">
        <p14:creationId xmlns:p14="http://schemas.microsoft.com/office/powerpoint/2010/main" val="422836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58509-4AFC-4F37-B964-3DA7CB8BF910}"/>
              </a:ext>
            </a:extLst>
          </p:cNvPr>
          <p:cNvSpPr>
            <a:spLocks noGrp="1"/>
          </p:cNvSpPr>
          <p:nvPr>
            <p:ph type="title"/>
          </p:nvPr>
        </p:nvSpPr>
        <p:spPr>
          <a:xfrm>
            <a:off x="1790700" y="2782486"/>
            <a:ext cx="8610600" cy="1293028"/>
          </a:xfrm>
        </p:spPr>
        <p:txBody>
          <a:bodyPr/>
          <a:lstStyle/>
          <a:p>
            <a:r>
              <a:rPr lang="nl-NL" dirty="0"/>
              <a:t>2. Waar moet een presentatie aan voldoen (3 eisen)?</a:t>
            </a:r>
          </a:p>
        </p:txBody>
      </p:sp>
    </p:spTree>
    <p:extLst>
      <p:ext uri="{BB962C8B-B14F-4D97-AF65-F5344CB8AC3E}">
        <p14:creationId xmlns:p14="http://schemas.microsoft.com/office/powerpoint/2010/main" val="2330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1F09D-B4FE-4588-8188-99AEEB345338}"/>
              </a:ext>
            </a:extLst>
          </p:cNvPr>
          <p:cNvSpPr>
            <a:spLocks noGrp="1"/>
          </p:cNvSpPr>
          <p:nvPr>
            <p:ph type="title"/>
          </p:nvPr>
        </p:nvSpPr>
        <p:spPr>
          <a:xfrm>
            <a:off x="2020957" y="2782486"/>
            <a:ext cx="8610600" cy="1293028"/>
          </a:xfrm>
        </p:spPr>
        <p:txBody>
          <a:bodyPr>
            <a:normAutofit fontScale="90000"/>
          </a:bodyPr>
          <a:lstStyle/>
          <a:p>
            <a:r>
              <a:rPr lang="nl-NL" dirty="0"/>
              <a:t>3. Leg uit wat de begrippen ‘Logisch, overzichtelijk en passend bij de winkelformule inhouden’?</a:t>
            </a:r>
          </a:p>
        </p:txBody>
      </p:sp>
    </p:spTree>
    <p:extLst>
      <p:ext uri="{BB962C8B-B14F-4D97-AF65-F5344CB8AC3E}">
        <p14:creationId xmlns:p14="http://schemas.microsoft.com/office/powerpoint/2010/main" val="132322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7FB1F-504D-4416-BBC9-17368F475E9E}"/>
              </a:ext>
            </a:extLst>
          </p:cNvPr>
          <p:cNvSpPr>
            <a:spLocks noGrp="1"/>
          </p:cNvSpPr>
          <p:nvPr>
            <p:ph type="title"/>
          </p:nvPr>
        </p:nvSpPr>
        <p:spPr>
          <a:xfrm>
            <a:off x="2219739" y="2782486"/>
            <a:ext cx="8610600" cy="1293028"/>
          </a:xfrm>
        </p:spPr>
        <p:txBody>
          <a:bodyPr/>
          <a:lstStyle/>
          <a:p>
            <a:r>
              <a:rPr lang="nl-NL" dirty="0"/>
              <a:t>4. Wat is een verwantschap? Geef 4 voorbeelden?</a:t>
            </a:r>
          </a:p>
        </p:txBody>
      </p:sp>
    </p:spTree>
    <p:extLst>
      <p:ext uri="{BB962C8B-B14F-4D97-AF65-F5344CB8AC3E}">
        <p14:creationId xmlns:p14="http://schemas.microsoft.com/office/powerpoint/2010/main" val="127057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C44F-15F4-488B-9915-EB2592906CE1}"/>
              </a:ext>
            </a:extLst>
          </p:cNvPr>
          <p:cNvSpPr>
            <a:spLocks noGrp="1"/>
          </p:cNvSpPr>
          <p:nvPr>
            <p:ph type="title"/>
          </p:nvPr>
        </p:nvSpPr>
        <p:spPr>
          <a:xfrm>
            <a:off x="2286000" y="2659434"/>
            <a:ext cx="8610600" cy="1293028"/>
          </a:xfrm>
        </p:spPr>
        <p:txBody>
          <a:bodyPr>
            <a:normAutofit fontScale="90000"/>
          </a:bodyPr>
          <a:lstStyle/>
          <a:p>
            <a:r>
              <a:rPr lang="nl-NL" dirty="0"/>
              <a:t>5. Hoe verhoog je de attentiewaarde in presentaties? (geef 3 voorbeelden)</a:t>
            </a:r>
          </a:p>
        </p:txBody>
      </p:sp>
    </p:spTree>
    <p:extLst>
      <p:ext uri="{BB962C8B-B14F-4D97-AF65-F5344CB8AC3E}">
        <p14:creationId xmlns:p14="http://schemas.microsoft.com/office/powerpoint/2010/main" val="206440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4C6B7-B49D-4A5D-8DCD-6D1655431378}"/>
              </a:ext>
            </a:extLst>
          </p:cNvPr>
          <p:cNvSpPr>
            <a:spLocks noGrp="1"/>
          </p:cNvSpPr>
          <p:nvPr>
            <p:ph type="title"/>
          </p:nvPr>
        </p:nvSpPr>
        <p:spPr/>
        <p:txBody>
          <a:bodyPr/>
          <a:lstStyle/>
          <a:p>
            <a:r>
              <a:rPr lang="nl-NL" dirty="0"/>
              <a:t>plaatsingsverbanden</a:t>
            </a:r>
          </a:p>
        </p:txBody>
      </p:sp>
      <p:sp>
        <p:nvSpPr>
          <p:cNvPr id="3" name="Tijdelijke aanduiding voor inhoud 2">
            <a:extLst>
              <a:ext uri="{FF2B5EF4-FFF2-40B4-BE49-F238E27FC236}">
                <a16:creationId xmlns:a16="http://schemas.microsoft.com/office/drawing/2014/main" id="{EB0BDB92-9955-4C21-A9A1-ED74E0E5004C}"/>
              </a:ext>
            </a:extLst>
          </p:cNvPr>
          <p:cNvSpPr>
            <a:spLocks noGrp="1"/>
          </p:cNvSpPr>
          <p:nvPr>
            <p:ph idx="1"/>
          </p:nvPr>
        </p:nvSpPr>
        <p:spPr/>
        <p:txBody>
          <a:bodyPr>
            <a:normAutofit fontScale="92500" lnSpcReduction="20000"/>
          </a:bodyPr>
          <a:lstStyle/>
          <a:p>
            <a:r>
              <a:rPr lang="nl-NL" dirty="0"/>
              <a:t>Behalve op basis van verwantschap zijn er nog meer manieren om artikelen</a:t>
            </a:r>
          </a:p>
          <a:p>
            <a:pPr marL="0" indent="0">
              <a:buNone/>
            </a:pPr>
            <a:r>
              <a:rPr lang="nl-NL" dirty="0"/>
              <a:t>   op een bepaalde manier te plaatsen. Je kunt ze in combinatie met andere</a:t>
            </a:r>
          </a:p>
          <a:p>
            <a:pPr marL="0" indent="0">
              <a:buNone/>
            </a:pPr>
            <a:r>
              <a:rPr lang="nl-NL" dirty="0"/>
              <a:t>   artikelen plaatsen of juist van die andere artikelen gescheiden. </a:t>
            </a:r>
          </a:p>
          <a:p>
            <a:endParaRPr lang="nl-NL" dirty="0"/>
          </a:p>
          <a:p>
            <a:pPr>
              <a:lnSpc>
                <a:spcPct val="150000"/>
              </a:lnSpc>
            </a:pPr>
            <a:r>
              <a:rPr lang="nl-NL" dirty="0"/>
              <a:t>Het plaatsen van artikelen in combinatie met elkaar, op basis van een bepaalde verwantschap, noemen we </a:t>
            </a:r>
            <a:r>
              <a:rPr lang="nl-NL" b="1" dirty="0"/>
              <a:t>combinatieplaatsing.  (Chips bij de drank)</a:t>
            </a:r>
          </a:p>
          <a:p>
            <a:pPr>
              <a:lnSpc>
                <a:spcPct val="150000"/>
              </a:lnSpc>
            </a:pPr>
            <a:r>
              <a:rPr lang="nl-NL" b="1" dirty="0"/>
              <a:t>Rug aan rug plaatsing</a:t>
            </a:r>
          </a:p>
          <a:p>
            <a:pPr>
              <a:lnSpc>
                <a:spcPct val="150000"/>
              </a:lnSpc>
            </a:pPr>
            <a:r>
              <a:rPr lang="nl-NL" b="1" dirty="0"/>
              <a:t>Contraplaatsing</a:t>
            </a:r>
          </a:p>
          <a:p>
            <a:pPr>
              <a:lnSpc>
                <a:spcPct val="150000"/>
              </a:lnSpc>
            </a:pPr>
            <a:r>
              <a:rPr lang="nl-NL" b="1" dirty="0" err="1"/>
              <a:t>Nabuurbplaatsing</a:t>
            </a:r>
            <a:endParaRPr lang="nl-NL" b="1" dirty="0"/>
          </a:p>
        </p:txBody>
      </p:sp>
    </p:spTree>
    <p:extLst>
      <p:ext uri="{BB962C8B-B14F-4D97-AF65-F5344CB8AC3E}">
        <p14:creationId xmlns:p14="http://schemas.microsoft.com/office/powerpoint/2010/main" val="1058312671"/>
      </p:ext>
    </p:extLst>
  </p:cSld>
  <p:clrMapOvr>
    <a:masterClrMapping/>
  </p:clrMapOvr>
</p:sld>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7" ma:contentTypeDescription="Een nieuw document maken." ma:contentTypeScope="" ma:versionID="3987f2e70c8afd74ee6c579d4fd1f5fd">
  <xsd:schema xmlns:xsd="http://www.w3.org/2001/XMLSchema" xmlns:xs="http://www.w3.org/2001/XMLSchema" xmlns:p="http://schemas.microsoft.com/office/2006/metadata/properties" xmlns:ns3="c2e09757-d42c-4fcd-ae27-c71d4b258210" targetNamespace="http://schemas.microsoft.com/office/2006/metadata/properties" ma:root="true" ma:fieldsID="092e3b75000aed4073912aba6db82d9c" ns3:_="">
    <xsd:import namespace="c2e09757-d42c-4fcd-ae27-c71d4b2582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71A33D-CF6B-4313-A2F6-C061B5179D9F}">
  <ds:schemaRefs>
    <ds:schemaRef ds:uri="http://schemas.microsoft.com/sharepoint/v3/contenttype/forms"/>
  </ds:schemaRefs>
</ds:datastoreItem>
</file>

<file path=customXml/itemProps2.xml><?xml version="1.0" encoding="utf-8"?>
<ds:datastoreItem xmlns:ds="http://schemas.openxmlformats.org/officeDocument/2006/customXml" ds:itemID="{69E11443-8F43-42CE-A8EC-043322B1A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EF4B1B-2AA8-485A-9DD0-0E7A1D2A5AD7}">
  <ds:schemaRefs>
    <ds:schemaRef ds:uri="http://schemas.openxmlformats.org/package/2006/metadata/core-properties"/>
    <ds:schemaRef ds:uri="c2e09757-d42c-4fcd-ae27-c71d4b258210"/>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TM04033937[[fn=Condensspoor]]</Template>
  <TotalTime>73</TotalTime>
  <Words>731</Words>
  <Application>Microsoft Office PowerPoint</Application>
  <PresentationFormat>Breedbeeld</PresentationFormat>
  <Paragraphs>101</Paragraphs>
  <Slides>31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31</vt:i4>
      </vt:variant>
    </vt:vector>
  </HeadingPairs>
  <TitlesOfParts>
    <vt:vector size="34" baseType="lpstr">
      <vt:lpstr>Arial</vt:lpstr>
      <vt:lpstr>Century Gothic</vt:lpstr>
      <vt:lpstr>Condensspoor</vt:lpstr>
      <vt:lpstr>Presenteren </vt:lpstr>
      <vt:lpstr>Vandaag </vt:lpstr>
      <vt:lpstr>Herhaling vorige les</vt:lpstr>
      <vt:lpstr>1. Waarom presenteren we?</vt:lpstr>
      <vt:lpstr>2. Waar moet een presentatie aan voldoen (3 eisen)?</vt:lpstr>
      <vt:lpstr>3. Leg uit wat de begrippen ‘Logisch, overzichtelijk en passend bij de winkelformule inhouden’?</vt:lpstr>
      <vt:lpstr>4. Wat is een verwantschap? Geef 4 voorbeelden?</vt:lpstr>
      <vt:lpstr>5. Hoe verhoog je de attentiewaarde in presentaties? (geef 3 voorbeelden)</vt:lpstr>
      <vt:lpstr>plaatsingsverbanden</vt:lpstr>
      <vt:lpstr>PowerPoint-presentatie</vt:lpstr>
      <vt:lpstr>Presentatievormen</vt:lpstr>
      <vt:lpstr>Horizontale       verticale plaatsing</vt:lpstr>
      <vt:lpstr>Frontale        Laterale presentatie</vt:lpstr>
      <vt:lpstr>DisplAYS</vt:lpstr>
      <vt:lpstr>PowerPoint-presentatie</vt:lpstr>
      <vt:lpstr>Mass display</vt:lpstr>
      <vt:lpstr>Class display</vt:lpstr>
      <vt:lpstr>OPdracht</vt:lpstr>
      <vt:lpstr>PowerPoint-presentatie</vt:lpstr>
      <vt:lpstr>Werkplanningen maken</vt:lpstr>
      <vt:lpstr>Dagplanning</vt:lpstr>
      <vt:lpstr>Ga als volgt te werk:</vt:lpstr>
      <vt:lpstr>Vervolg…..</vt:lpstr>
      <vt:lpstr>Vervolg…</vt:lpstr>
      <vt:lpstr>Rekening houden met…</vt:lpstr>
      <vt:lpstr>PowerPoint-presentatie</vt:lpstr>
      <vt:lpstr>PowerPoint-presentatie</vt:lpstr>
      <vt:lpstr>PowerPoint-presentatie</vt:lpstr>
      <vt:lpstr>PowerPoint-presentatie</vt:lpstr>
      <vt:lpstr>Zelf aan de slag!</vt:lpstr>
      <vt:lpstr>Opdracht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Presenteren</dc:title>
  <dc:creator>Regien Mendel - ten Napel</dc:creator>
  <cp:lastModifiedBy>Regien Mendel - ten Napel</cp:lastModifiedBy>
  <cp:revision>10</cp:revision>
  <dcterms:created xsi:type="dcterms:W3CDTF">2020-09-13T12:35:40Z</dcterms:created>
  <dcterms:modified xsi:type="dcterms:W3CDTF">2021-01-26T19:48:52Z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